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9" r:id="rId2"/>
    <p:sldId id="1289" r:id="rId3"/>
    <p:sldId id="1290" r:id="rId4"/>
    <p:sldId id="1291" r:id="rId5"/>
    <p:sldId id="1292" r:id="rId6"/>
    <p:sldId id="1293" r:id="rId7"/>
    <p:sldId id="1294" r:id="rId8"/>
    <p:sldId id="1295" r:id="rId9"/>
    <p:sldId id="1296" r:id="rId10"/>
    <p:sldId id="1297" r:id="rId11"/>
    <p:sldId id="1298" r:id="rId12"/>
    <p:sldId id="1299" r:id="rId13"/>
    <p:sldId id="1300" r:id="rId14"/>
    <p:sldId id="1301" r:id="rId15"/>
    <p:sldId id="1302" r:id="rId16"/>
    <p:sldId id="1303" r:id="rId17"/>
    <p:sldId id="1304" r:id="rId18"/>
    <p:sldId id="1305" r:id="rId19"/>
    <p:sldId id="1306" r:id="rId20"/>
    <p:sldId id="1307" r:id="rId21"/>
    <p:sldId id="1308" r:id="rId22"/>
    <p:sldId id="1309" r:id="rId23"/>
    <p:sldId id="1310" r:id="rId24"/>
    <p:sldId id="1311" r:id="rId25"/>
    <p:sldId id="1312" r:id="rId26"/>
    <p:sldId id="1313" r:id="rId27"/>
    <p:sldId id="1314" r:id="rId28"/>
    <p:sldId id="1315" r:id="rId29"/>
    <p:sldId id="1316" r:id="rId30"/>
    <p:sldId id="1317" r:id="rId31"/>
    <p:sldId id="1318" r:id="rId32"/>
    <p:sldId id="1319" r:id="rId33"/>
    <p:sldId id="1320" r:id="rId34"/>
    <p:sldId id="1288" r:id="rId35"/>
    <p:sldId id="122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30/12/2021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easiest way to start learning about the powerful features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language is to use its feature-rich interactive in-browser IDE. This IDE uses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type system to provide features you can use to explore what you can do with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and to write and test your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without leaving your browser. Using this IDE, we will continue to explore examples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queries and mutations. We’ll look at the fundamental parts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and test examples from the official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a:t>
            </a:r>
          </a:p>
        </p:txBody>
      </p:sp>
    </p:spTree>
    <p:extLst>
      <p:ext uri="{BB962C8B-B14F-4D97-AF65-F5344CB8AC3E}">
        <p14:creationId xmlns:p14="http://schemas.microsoft.com/office/powerpoint/2010/main" val="3311884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addition to discovering the structure and types of elements inline while you type them, you can browse the Docs section to see full lists and more details. Click the Docs link in the top-right corner of the editor. You should see a search box that you can use to find any type in the current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I typed the word person and picked the first result; figure shows the schema type Person with its description and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Take a moment to explore more of what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has to offer. Try more queries, and get a feeling for how easy it is to come up with them.</a:t>
            </a:r>
          </a:p>
        </p:txBody>
      </p:sp>
    </p:spTree>
    <p:extLst>
      <p:ext uri="{BB962C8B-B14F-4D97-AF65-F5344CB8AC3E}">
        <p14:creationId xmlns:p14="http://schemas.microsoft.com/office/powerpoint/2010/main" val="365414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ask any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for data, we send it a request written 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language.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contains a tree of fields. Let’s explore these two fundamental concepts of the language in detail.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At the core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communication is a request object. The source text of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is often referred to as a document. A document contains text that represents a request through operations like queries, mutations, and subscriptions. In addition to the main operations,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 text can contain fragments that can be used to compose other operations, as we will see in the next lesson.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can also contain an object representing values of variables that may be used in the request document text. The request may also include meta-information about operations (figure). For example, if the request document contains more than one operation,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must include information about which operation to execute. If the request document contains only one operation,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will just execute that. You do not even need to label the operation with a name in that case, but naming operations is a good practice to follow.</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93792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look at a full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Here is a hypothetical example (don’t worry about the new syntax just yet).</a:t>
            </a:r>
          </a:p>
        </p:txBody>
      </p:sp>
    </p:spTree>
    <p:extLst>
      <p:ext uri="{BB962C8B-B14F-4D97-AF65-F5344CB8AC3E}">
        <p14:creationId xmlns:p14="http://schemas.microsoft.com/office/powerpoint/2010/main" val="1271955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59936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we send all three elements of this request to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it will parse the whole document, pick the </a:t>
            </a:r>
            <a:r>
              <a:rPr lang="en-US" b="0" i="0" dirty="0" err="1">
                <a:solidFill>
                  <a:srgbClr val="212529"/>
                </a:solidFill>
                <a:effectLst/>
                <a:uFillTx/>
                <a:latin typeface="open sans" panose="020B0606030504020204" pitchFamily="34" charset="0"/>
              </a:rPr>
              <a:t>GetEmployees</a:t>
            </a:r>
            <a:r>
              <a:rPr lang="en-US" b="0" i="0" dirty="0">
                <a:solidFill>
                  <a:srgbClr val="212529"/>
                </a:solidFill>
                <a:effectLst/>
                <a:uFillTx/>
                <a:latin typeface="open sans" panose="020B0606030504020204" pitchFamily="34" charset="0"/>
              </a:rPr>
              <a:t> query, fill the variable values, and return the data response for that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Three types of operations can be used 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Query operations that represent a read-only fetch</a:t>
            </a:r>
          </a:p>
          <a:p>
            <a:pPr algn="l" fontAlgn="base"/>
            <a:r>
              <a:rPr lang="en-US" b="0" i="0" dirty="0">
                <a:solidFill>
                  <a:srgbClr val="212529"/>
                </a:solidFill>
                <a:effectLst/>
                <a:uFillTx/>
                <a:latin typeface="open sans" panose="020B0606030504020204" pitchFamily="34" charset="0"/>
              </a:rPr>
              <a:t>Mutation operations that represent a write followed by a fetch</a:t>
            </a:r>
          </a:p>
          <a:p>
            <a:pPr algn="l" fontAlgn="base"/>
            <a:r>
              <a:rPr lang="en-US" b="0" i="0" dirty="0">
                <a:solidFill>
                  <a:srgbClr val="212529"/>
                </a:solidFill>
                <a:effectLst/>
                <a:uFillTx/>
                <a:latin typeface="open sans" panose="020B0606030504020204" pitchFamily="34" charset="0"/>
              </a:rPr>
              <a:t>Subscription operations that represent a request for real-time data updates</a:t>
            </a:r>
          </a:p>
        </p:txBody>
      </p:sp>
    </p:spTree>
    <p:extLst>
      <p:ext uri="{BB962C8B-B14F-4D97-AF65-F5344CB8AC3E}">
        <p14:creationId xmlns:p14="http://schemas.microsoft.com/office/powerpoint/2010/main" val="205689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mutation operation in listing 2.6 adds a new five-star rating record for a story and then retrieves the new average rating of that same story. Note that this is a write followed by a read. All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mutation operations follow this concept.</a:t>
            </a:r>
          </a:p>
        </p:txBody>
      </p:sp>
    </p:spTree>
    <p:extLst>
      <p:ext uri="{BB962C8B-B14F-4D97-AF65-F5344CB8AC3E}">
        <p14:creationId xmlns:p14="http://schemas.microsoft.com/office/powerpoint/2010/main" val="817957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subscription operation in listing 2.7 instructs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to open a socket connection with the client, send story IDs along with their average ratings, and keep doing that when the information changes on the server. This feature is a much better alternative than continuously polling data to keep a UI view up to date.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572837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It can describe a scalar value (like the name of a person or their birth year), an object (like the home planet of a Star Wars character), or a list of objects (like the list of films in which a Star Wars character appeared). For the last two cases, the fields contain another selection set to customize the information needed about the objects the fields describe.</a:t>
            </a:r>
          </a:p>
        </p:txBody>
      </p:sp>
    </p:spTree>
    <p:extLst>
      <p:ext uri="{BB962C8B-B14F-4D97-AF65-F5344CB8AC3E}">
        <p14:creationId xmlns:p14="http://schemas.microsoft.com/office/powerpoint/2010/main" val="3593457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fields email, month, year, and name are all scalar fields. Scalar types represent primitive leaf values.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schemas often support four major scalar types: Int, String, Float, and Boolean. The built-in custom scalar value ID can also be used to represent identity values. We’ll see an example in lesson 4.</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term leaf comes from Graph theory. It means a vertex with no children.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also customize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to support more scalar values with certain formats. For example, a schema can be designed to have a Time scalar value representing a time value in a standard and </a:t>
            </a:r>
            <a:r>
              <a:rPr lang="en-US" b="0" i="0" dirty="0" err="1">
                <a:solidFill>
                  <a:srgbClr val="212529"/>
                </a:solidFill>
                <a:effectLst/>
                <a:uFillTx/>
                <a:latin typeface="open sans" panose="020B0606030504020204" pitchFamily="34" charset="0"/>
              </a:rPr>
              <a:t>parsable</a:t>
            </a:r>
            <a:r>
              <a:rPr lang="en-US" b="0" i="0" dirty="0">
                <a:solidFill>
                  <a:srgbClr val="212529"/>
                </a:solidFill>
                <a:effectLst/>
                <a:uFillTx/>
                <a:latin typeface="open sans" panose="020B0606030504020204" pitchFamily="34" charset="0"/>
              </a:rPr>
              <a:t> format (ISO/UTC).</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me and birthday fields describe objects, so they require their own nested selection sets to represent their properties. The friends field describes a list of friend objects, so it also requires a nested selection set to represent the properties of the objects in that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All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operations must specify their selections down to fields that return scalar values (leaf values). For example, they cannot have fields that describe objects without providing further nested selection sets to specify which scalar values to fetch for these objects. The last-nested level of fields should always consist of only fields that describe scalar values. For the example in listing 2.8, if you did not specify the nested selection set for the friends field (the { name } part),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would not be valid because in that case, not all of the last-nested-level fields would describe scalar values.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root fields in an operation usually represent information that is globally accessible to your application and its current user.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I use the term root field to refer to the first-level fields in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a:t>
            </a:r>
          </a:p>
        </p:txBody>
      </p:sp>
    </p:spTree>
    <p:extLst>
      <p:ext uri="{BB962C8B-B14F-4D97-AF65-F5344CB8AC3E}">
        <p14:creationId xmlns:p14="http://schemas.microsoft.com/office/powerpoint/2010/main" val="223390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95408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world, this tool is called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(with an </a:t>
            </a:r>
            <a:r>
              <a:rPr lang="en-US" b="0" i="0" dirty="0" err="1">
                <a:solidFill>
                  <a:srgbClr val="212529"/>
                </a:solidFill>
                <a:effectLst/>
                <a:uFillTx/>
                <a:latin typeface="open sans" panose="020B0606030504020204" pitchFamily="34" charset="0"/>
              </a:rPr>
              <a:t>i</a:t>
            </a:r>
            <a:r>
              <a:rPr lang="en-US" b="0" i="0" dirty="0">
                <a:solidFill>
                  <a:srgbClr val="212529"/>
                </a:solidFill>
                <a:effectLst/>
                <a:uFillTx/>
                <a:latin typeface="open sans" panose="020B0606030504020204" pitchFamily="34" charset="0"/>
              </a:rPr>
              <a:t> before the QL and pronounced “graphical”).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an open source web application (written with React.js and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that can be run in a browser.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one of the reasons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is popular. It is easy to learn, and it will be a very helpful tool for you. I guarantee that you will love it. It is one of my favorite tools for frontend development, and I cannot imagine working on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-based project without it.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download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and run it locally, but an easier way to get a feel for what this tool has to offer is to use it with an existing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service like the Star War</a:t>
            </a:r>
          </a:p>
        </p:txBody>
      </p:sp>
    </p:spTree>
    <p:extLst>
      <p:ext uri="{BB962C8B-B14F-4D97-AF65-F5344CB8AC3E}">
        <p14:creationId xmlns:p14="http://schemas.microsoft.com/office/powerpoint/2010/main" val="903806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this query, the user field represents one of many users in a graph of data. To instruct the server to pick one user, we specify a unique ID value for the user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in the previous example, the # character is used to write a comment about the query. This is the official character to comment a single line (or the remainder of a line) in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 There is no supported way to have multiline comments 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documents, but you can have many lines, each of which starts with the # character. The server will just ignore all the comments. It will also ignore any extra spaces, all line terminators, and all insignificant commas between fields. These characters can be used to improve the legibility of source text and emphasize the separation of tokens. They have no significance to the semantic meaning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documents.</a:t>
            </a:r>
          </a:p>
        </p:txBody>
      </p:sp>
    </p:spTree>
    <p:extLst>
      <p:ext uri="{BB962C8B-B14F-4D97-AF65-F5344CB8AC3E}">
        <p14:creationId xmlns:p14="http://schemas.microsoft.com/office/powerpoint/2010/main" val="3297579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that you know about requests, documents, operations, and fields, let’s put this knowledge to use and explore some real-world examples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from the GitHub API. GitHub moved from REST APIs to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APIs in 2017. We can use their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explorer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github-api</a:t>
            </a:r>
            <a:r>
              <a:rPr lang="en-US" b="0" i="0" dirty="0">
                <a:solidFill>
                  <a:srgbClr val="212529"/>
                </a:solidFill>
                <a:effectLst/>
                <a:uFillTx/>
                <a:latin typeface="open sans" panose="020B0606030504020204" pitchFamily="34" charset="0"/>
              </a:rPr>
              <a:t>; this embedded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(figure 2.8) includes the proper authentication headers for the API (you need to be logged in with a GitHub.com account).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You can also use a standalone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to explore the GitHub API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-app). You have to manually include an access token in that app. You can use this standalone app with any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service.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first look at some common queries from this API.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WARNING</a:t>
            </a:r>
          </a:p>
          <a:p>
            <a:pPr algn="l" fontAlgn="base"/>
            <a:r>
              <a:rPr lang="en-US" b="0" i="0" dirty="0">
                <a:solidFill>
                  <a:srgbClr val="212529"/>
                </a:solidFill>
                <a:effectLst/>
                <a:uFillTx/>
                <a:latin typeface="open sans" panose="020B0606030504020204" pitchFamily="34" charset="0"/>
              </a:rPr>
              <a:t>The GitHub API uses your real, live production data at GitHub.com.</a:t>
            </a:r>
          </a:p>
        </p:txBody>
      </p:sp>
    </p:spTree>
    <p:extLst>
      <p:ext uri="{BB962C8B-B14F-4D97-AF65-F5344CB8AC3E}">
        <p14:creationId xmlns:p14="http://schemas.microsoft.com/office/powerpoint/2010/main" val="274894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you first launch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explorer, it has a default simple query that displays your login. The currently logged-in user is represented by the viewer field. Under this field, you can read all the information that is available about you at GitHub.</a:t>
            </a:r>
          </a:p>
        </p:txBody>
      </p:sp>
    </p:spTree>
    <p:extLst>
      <p:ext uri="{BB962C8B-B14F-4D97-AF65-F5344CB8AC3E}">
        <p14:creationId xmlns:p14="http://schemas.microsoft.com/office/powerpoint/2010/main" val="1427920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139789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Next is a more complex query to find the first 10 issues of the </a:t>
            </a:r>
            <a:r>
              <a:rPr lang="en-US" b="0" i="0" dirty="0" err="1">
                <a:solidFill>
                  <a:srgbClr val="212529"/>
                </a:solidFill>
                <a:effectLst/>
                <a:uFillTx/>
                <a:latin typeface="open sans" panose="020B0606030504020204" pitchFamily="34" charset="0"/>
              </a:rPr>
              <a:t>facebook</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repository. It asks for the name of the author and the title used for the issue page, along with the date when the issue was created.</a:t>
            </a:r>
          </a:p>
        </p:txBody>
      </p:sp>
    </p:spTree>
    <p:extLst>
      <p:ext uri="{BB962C8B-B14F-4D97-AF65-F5344CB8AC3E}">
        <p14:creationId xmlns:p14="http://schemas.microsoft.com/office/powerpoint/2010/main" val="1401982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now explore some mutations we can do with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The simplest mutation is to “star” a repository. If you execute the following mutation under your logged-in user, its action is equivalent to going to github.com/</a:t>
            </a:r>
            <a:r>
              <a:rPr lang="en-US" b="0" i="0" dirty="0" err="1">
                <a:solidFill>
                  <a:srgbClr val="212529"/>
                </a:solidFill>
                <a:effectLst/>
                <a:uFillTx/>
                <a:latin typeface="open sans" panose="020B0606030504020204" pitchFamily="34" charset="0"/>
              </a:rPr>
              <a:t>fenago</a:t>
            </a:r>
            <a:r>
              <a:rPr lang="en-US" b="0" i="0" dirty="0">
                <a:solidFill>
                  <a:srgbClr val="212529"/>
                </a:solidFill>
                <a:effectLst/>
                <a:uFillTx/>
                <a:latin typeface="open sans" panose="020B0606030504020204" pitchFamily="34" charset="0"/>
              </a:rPr>
              <a:t> and clicking the star button.</a:t>
            </a:r>
          </a:p>
        </p:txBody>
      </p:sp>
    </p:spTree>
    <p:extLst>
      <p:ext uri="{BB962C8B-B14F-4D97-AF65-F5344CB8AC3E}">
        <p14:creationId xmlns:p14="http://schemas.microsoft.com/office/powerpoint/2010/main" val="303089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mutation stars the repository and then reads the new total number of stargazers after the mutation. The input for this mutation is a simple object that has a </a:t>
            </a:r>
            <a:r>
              <a:rPr lang="en-US" b="0" i="0" dirty="0" err="1">
                <a:solidFill>
                  <a:srgbClr val="212529"/>
                </a:solidFill>
                <a:effectLst/>
                <a:uFillTx/>
                <a:latin typeface="open sans" panose="020B0606030504020204" pitchFamily="34" charset="0"/>
              </a:rPr>
              <a:t>starrableId</a:t>
            </a:r>
            <a:r>
              <a:rPr lang="en-US" b="0" i="0" dirty="0">
                <a:solidFill>
                  <a:srgbClr val="212529"/>
                </a:solidFill>
                <a:effectLst/>
                <a:uFillTx/>
                <a:latin typeface="open sans" panose="020B0606030504020204" pitchFamily="34" charset="0"/>
              </a:rPr>
              <a:t> value, which is the node identifier for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repository. I was able to find that value using this query.</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49372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execute another mutation. This time, let’s add a comment to an issue in a repository. I created an issue for you to test this mutation under the repository at github.com/</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You can see the details of this issue using the following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gives you the value of the id field needed to add a comment to the issue using a mutation.</a:t>
            </a:r>
          </a:p>
        </p:txBody>
      </p:sp>
    </p:spTree>
    <p:extLst>
      <p:ext uri="{BB962C8B-B14F-4D97-AF65-F5344CB8AC3E}">
        <p14:creationId xmlns:p14="http://schemas.microsoft.com/office/powerpoint/2010/main" val="587597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execute the following mutation, which uses that id value.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After the mutation in listing 2.15 saves your comment to the special issue, it reports the </a:t>
            </a:r>
            <a:r>
              <a:rPr lang="en-US" b="0" i="0" dirty="0" err="1">
                <a:solidFill>
                  <a:srgbClr val="212529"/>
                </a:solidFill>
                <a:effectLst/>
                <a:uFillTx/>
                <a:latin typeface="open sans" panose="020B0606030504020204" pitchFamily="34" charset="0"/>
              </a:rPr>
              <a:t>createdAt</a:t>
            </a:r>
            <a:r>
              <a:rPr lang="en-US" b="0" i="0" dirty="0">
                <a:solidFill>
                  <a:srgbClr val="212529"/>
                </a:solidFill>
                <a:effectLst/>
                <a:uFillTx/>
                <a:latin typeface="open sans" panose="020B0606030504020204" pitchFamily="34" charset="0"/>
              </a:rPr>
              <a:t> date for that comment. Feel free to send as many comments as you wish to this special issue, but only do so through the GitHub API explorer.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see the comments you added and all the other comments on this issue at github.com/</a:t>
            </a:r>
            <a:r>
              <a:rPr lang="en-US" b="0" i="0" dirty="0" err="1">
                <a:solidFill>
                  <a:srgbClr val="212529"/>
                </a:solidFill>
                <a:effectLst/>
                <a:uFillTx/>
                <a:latin typeface="open sans" panose="020B0606030504020204" pitchFamily="34" charset="0"/>
              </a:rPr>
              <a:t>fenago</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/issues/1.</a:t>
            </a:r>
          </a:p>
        </p:txBody>
      </p:sp>
    </p:spTree>
    <p:extLst>
      <p:ext uri="{BB962C8B-B14F-4D97-AF65-F5344CB8AC3E}">
        <p14:creationId xmlns:p14="http://schemas.microsoft.com/office/powerpoint/2010/main" val="2645173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For example, the awesome type-ahead list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is sourced with an introspective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Introspective queries start with a root field that’s either __type or __schema, known as meta-fields. There is also another meta-field, __</a:t>
            </a:r>
            <a:r>
              <a:rPr lang="en-US" b="0" i="0" dirty="0" err="1">
                <a:solidFill>
                  <a:srgbClr val="212529"/>
                </a:solidFill>
                <a:effectLst/>
                <a:uFillTx/>
                <a:latin typeface="open sans" panose="020B0606030504020204" pitchFamily="34" charset="0"/>
              </a:rPr>
              <a:t>typename</a:t>
            </a:r>
            <a:r>
              <a:rPr lang="en-US" b="0" i="0" dirty="0">
                <a:solidFill>
                  <a:srgbClr val="212529"/>
                </a:solidFill>
                <a:effectLst/>
                <a:uFillTx/>
                <a:latin typeface="open sans" panose="020B0606030504020204" pitchFamily="34" charset="0"/>
              </a:rPr>
              <a:t>, which can be used to retrieve the name of any object type. Fields with names that begin with double underscore characters are reserved for introspection support.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Meta-fields are implicit. They do not appear in the fields list of their types.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__schema field can be used to read information about the API schema, such as what types and directives it supports. We will explore directives in the next lesson.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62231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Head over to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swapi-graphql</a:t>
            </a:r>
            <a:r>
              <a:rPr lang="en-US" b="0" i="0" dirty="0">
                <a:solidFill>
                  <a:srgbClr val="212529"/>
                </a:solidFill>
                <a:effectLst/>
                <a:uFillTx/>
                <a:latin typeface="open sans" panose="020B0606030504020204" pitchFamily="34" charset="0"/>
              </a:rPr>
              <a:t> in your browser to find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which works with the Star Wars data and is publicly available for you to test. Figure shows what it looks like.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editor is a simple two-pane application: the left pane is the editor, and the right pane is where the results of executing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requests appear.</a:t>
            </a:r>
          </a:p>
        </p:txBody>
      </p:sp>
    </p:spTree>
    <p:extLst>
      <p:ext uri="{BB962C8B-B14F-4D97-AF65-F5344CB8AC3E}">
        <p14:creationId xmlns:p14="http://schemas.microsoft.com/office/powerpoint/2010/main" val="188276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Let’s ask the GitHub API schema what types it supports. Here is an introspective query to do that.</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12529"/>
                </a:solidFill>
                <a:effectLst/>
                <a:uFillTx/>
                <a:latin typeface="open sans" panose="020B0606030504020204" pitchFamily="34" charset="0"/>
              </a:rPr>
              <a:t>This query returns all the types this schema supports, and it also includes the descriptions of these types. This is a helpful list to explore the custom types defined in the GitHub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a:t>
            </a:r>
          </a:p>
        </p:txBody>
      </p:sp>
    </p:spTree>
    <p:extLst>
      <p:ext uri="{BB962C8B-B14F-4D97-AF65-F5344CB8AC3E}">
        <p14:creationId xmlns:p14="http://schemas.microsoft.com/office/powerpoint/2010/main" val="548415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For example, you should see that the GitHub API schema defines types like </a:t>
            </a:r>
            <a:r>
              <a:rPr lang="en-US" dirty="0"/>
              <a:t>Repository</a:t>
            </a:r>
            <a:r>
              <a:rPr lang="en-US" b="0" i="0" dirty="0">
                <a:solidFill>
                  <a:srgbClr val="222222"/>
                </a:solidFill>
                <a:effectLst/>
                <a:latin typeface="Merriweather" panose="00000500000000000000" pitchFamily="2" charset="0"/>
              </a:rPr>
              <a:t>, </a:t>
            </a:r>
            <a:r>
              <a:rPr lang="en-US" dirty="0"/>
              <a:t>Commit</a:t>
            </a:r>
            <a:r>
              <a:rPr lang="en-US" b="0" i="0" dirty="0">
                <a:solidFill>
                  <a:srgbClr val="222222"/>
                </a:solidFill>
                <a:effectLst/>
                <a:latin typeface="Merriweather" panose="00000500000000000000" pitchFamily="2" charset="0"/>
              </a:rPr>
              <a:t>, </a:t>
            </a:r>
            <a:r>
              <a:rPr lang="en-US" dirty="0"/>
              <a:t>Project</a:t>
            </a:r>
            <a:r>
              <a:rPr lang="en-US" b="0" i="0" dirty="0">
                <a:solidFill>
                  <a:srgbClr val="222222"/>
                </a:solidFill>
                <a:effectLst/>
                <a:latin typeface="Merriweather" panose="00000500000000000000" pitchFamily="2" charset="0"/>
              </a:rPr>
              <a:t>, </a:t>
            </a:r>
            <a:r>
              <a:rPr lang="en-US" dirty="0"/>
              <a:t>Issue</a:t>
            </a:r>
            <a:r>
              <a:rPr lang="en-US" b="0" i="0" dirty="0">
                <a:solidFill>
                  <a:srgbClr val="222222"/>
                </a:solidFill>
                <a:effectLst/>
                <a:latin typeface="Merriweather" panose="00000500000000000000" pitchFamily="2" charset="0"/>
              </a:rPr>
              <a:t>, </a:t>
            </a:r>
            <a:r>
              <a:rPr lang="en-US" dirty="0" err="1"/>
              <a:t>PullRequest</a:t>
            </a:r>
            <a:r>
              <a:rPr lang="en-US" b="0" i="0" dirty="0">
                <a:solidFill>
                  <a:srgbClr val="222222"/>
                </a:solidFill>
                <a:effectLst/>
                <a:latin typeface="Merriweather" panose="00000500000000000000" pitchFamily="2" charset="0"/>
              </a:rPr>
              <a:t>, and many more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023884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If you need to retrieve information about a single type, you can use the __type meta-field. For example, here is a query to find all the supported fields under the type Commit along with any arguments they accept.</a:t>
            </a:r>
          </a:p>
          <a:p>
            <a:pPr algn="l" fontAlgn="base"/>
            <a:r>
              <a:rPr lang="en-US" b="0" i="0" dirty="0">
                <a:solidFill>
                  <a:srgbClr val="212529"/>
                </a:solidFill>
                <a:effectLst/>
                <a:uFillTx/>
                <a:latin typeface="open sans" panose="020B0606030504020204" pitchFamily="34" charset="0"/>
              </a:rPr>
              <a:t>Use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type-ahead feature to discover what other information you can retrieve under these introspective meta-fields.</a:t>
            </a:r>
          </a:p>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114716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request consists of a set of operations, an object for variables, and other meta-information elements as needed.</a:t>
            </a:r>
          </a:p>
          <a:p>
            <a:pPr algn="l" fontAlgn="base"/>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operations use a tree of fields. A field represents a unit of information.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language is largely about selecting fields on objects.</a:t>
            </a:r>
          </a:p>
          <a:p>
            <a:pPr algn="l" fontAlgn="base"/>
            <a:r>
              <a:rPr lang="en-US" b="0" i="0" dirty="0">
                <a:solidFill>
                  <a:srgbClr val="212529"/>
                </a:solidFill>
                <a:effectLst/>
                <a:uFillTx/>
                <a:latin typeface="open sans" panose="020B0606030504020204" pitchFamily="34" charset="0"/>
              </a:rPr>
              <a:t>GitHub has a powerful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that you can use to read data about repositories and users and do mutations like adding a star to a repository or commenting on an issue in a repository.</a:t>
            </a:r>
          </a:p>
          <a:p>
            <a:pPr algn="l" fontAlgn="base"/>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introspective queries offer a way for clients to get meta-information about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14010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simple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query asks for the name and birth year of the person whose ID is 4. To execute the query, you can press Ctrl-Enter or press the run button (with the little black triangle). </a:t>
            </a:r>
          </a:p>
        </p:txBody>
      </p:sp>
    </p:spTree>
    <p:extLst>
      <p:ext uri="{BB962C8B-B14F-4D97-AF65-F5344CB8AC3E}">
        <p14:creationId xmlns:p14="http://schemas.microsoft.com/office/powerpoint/2010/main" val="7731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When you do, the result pane shows the data that the query is asking for, as shown in figure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best thing about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is that it provides intelligent type-ahead and autocompletion features that are aware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type schema you are currently exploring. For the previous example, the editor is completely aware that there is a person object with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In addition, the editor has live syntax and validation error highlighting for any text you type.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awesome features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are all possible because of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schema. With one big query to the server, this editor can know about everything the server offers.</a:t>
            </a:r>
          </a:p>
        </p:txBody>
      </p:sp>
    </p:spTree>
    <p:extLst>
      <p:ext uri="{BB962C8B-B14F-4D97-AF65-F5344CB8AC3E}">
        <p14:creationId xmlns:p14="http://schemas.microsoft.com/office/powerpoint/2010/main" val="103038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explore these features, clear the editor pane (you can select all the text in the editor with Ctrl-A). Then, just type an empty set of curly brackets: {}. Place your cursor within this empty set, and press Ctrl-Space. You get an autocompletion list like that shown in figure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Nice! You can very quickly start exploring what fields this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API offers right there in the editor while you are thinking about your requests. The person field we used before is one of the items in the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list will also be used to autocomplete fields as you type them. Type p, and notice how the list changes to highlight what starts with p. Then, type an e and see how the list only highlights the person field. Press Enter to “pick” the currently highlighted item in the list.</a:t>
            </a:r>
          </a:p>
        </p:txBody>
      </p:sp>
    </p:spTree>
    <p:extLst>
      <p:ext uri="{BB962C8B-B14F-4D97-AF65-F5344CB8AC3E}">
        <p14:creationId xmlns:p14="http://schemas.microsoft.com/office/powerpoint/2010/main" val="1385329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b="0" i="0" dirty="0">
                <a:solidFill>
                  <a:srgbClr val="212529"/>
                </a:solidFill>
                <a:effectLst/>
                <a:uFillTx/>
                <a:latin typeface="open sans" panose="020B0606030504020204" pitchFamily="34" charset="0"/>
              </a:rPr>
              <a:t>The great thing about this type-ahead list is its context awareness. It shows you the fields available on the level where you are typing. For example, now that you picked the person field, type another empty set of curly brackets after the word person, put your cursor within this new set, and bring up the type-ahead list by pressing Ctrl-Space. You should see a new list, this time with all the fields you can ask for in the context of a person object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Context awareness is extremely helpful, and I am talking not about the “less typing” aspect but rather about the discoverability and validation aspects that enable you to work more quickly and make fewer mistakes. This is an example of the power and control I was talking about in the previous lesson. And that is how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is different.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Before we pick the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again, note that one of the closing curly brackets has a red underline. This is part of the live error highlighting you also get in this tool. Discard the type-ahead list by pressing Esc, and hover your mouse cursor over the underlined curly bracket. You should see an error complaining about unexpected syntax. This is because the text in the editor is not yet valid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syntax. Every time you start a new level of curly brackets, known as a selection set, it needs its own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Go ahead and pick the name and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fields within the person field. The query syntax is now valid (the red underline is gone), but the query is still missing one important piece-and this time, it is not a syntax problem.</a:t>
            </a:r>
          </a:p>
        </p:txBody>
      </p:sp>
    </p:spTree>
    <p:extLst>
      <p:ext uri="{BB962C8B-B14F-4D97-AF65-F5344CB8AC3E}">
        <p14:creationId xmlns:p14="http://schemas.microsoft.com/office/powerpoint/2010/main" val="3102525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always execute the query to see what the server has to say about it. If the server rejects the query, it will most likely give you a good reason why it did. For example, executing the query we have right now returns the following.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the response in listing 2.2 is a normal JSON response (200-OK) and that it gives two top-level properties: an errors property that is an array of error objects and a data property that represents an empty response.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server response can represent partial data when that server has errors about other parts of the response. This makes the response more predictable and makes the task of handling errors a bit easier.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error message here is helpful: the path “person” must provide id or </a:t>
            </a:r>
            <a:r>
              <a:rPr lang="en-US" b="0" i="0" dirty="0" err="1">
                <a:solidFill>
                  <a:srgbClr val="212529"/>
                </a:solidFill>
                <a:effectLst/>
                <a:uFillTx/>
                <a:latin typeface="open sans" panose="020B0606030504020204" pitchFamily="34" charset="0"/>
              </a:rPr>
              <a:t>personID</a:t>
            </a:r>
            <a:r>
              <a:rPr lang="en-US" b="0" i="0" dirty="0">
                <a:solidFill>
                  <a:srgbClr val="212529"/>
                </a:solidFill>
                <a:effectLst/>
                <a:uFillTx/>
                <a:latin typeface="open sans" panose="020B0606030504020204" pitchFamily="34" charset="0"/>
              </a:rPr>
              <a:t>. Since we are asking the server about one person, it needs a way to identify which person’s data to return. Note again that this was not a syntax problem but rather a missing-required-value problem.</a:t>
            </a:r>
          </a:p>
        </p:txBody>
      </p:sp>
    </p:spTree>
    <p:extLst>
      <p:ext uri="{BB962C8B-B14F-4D97-AF65-F5344CB8AC3E}">
        <p14:creationId xmlns:p14="http://schemas.microsoft.com/office/powerpoint/2010/main" val="81897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make a path provide a value, we use syntax similar to calling functions. Place the cursor immediately after the word person, and type the ( character.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autocompletes it and shows you a new type-ahead list that, this time, knows what values can be provided as arguments for the person field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you can pick the </a:t>
            </a:r>
            <a:r>
              <a:rPr lang="en-US" b="0" i="0" dirty="0" err="1">
                <a:solidFill>
                  <a:srgbClr val="212529"/>
                </a:solidFill>
                <a:effectLst/>
                <a:uFillTx/>
                <a:latin typeface="open sans" panose="020B0606030504020204" pitchFamily="34" charset="0"/>
              </a:rPr>
              <a:t>personID</a:t>
            </a:r>
            <a:r>
              <a:rPr lang="en-US" b="0" i="0" dirty="0">
                <a:solidFill>
                  <a:srgbClr val="212529"/>
                </a:solidFill>
                <a:effectLst/>
                <a:uFillTx/>
                <a:latin typeface="open sans" panose="020B0606030504020204" pitchFamily="34" charset="0"/>
              </a:rPr>
              <a:t> argument, give it a value of 4, and get back to the same query you started with. But this time, you discovered the elements you needed through the powerful features of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a:t>
            </a:r>
          </a:p>
        </p:txBody>
      </p:sp>
    </p:spTree>
    <p:extLst>
      <p:ext uri="{BB962C8B-B14F-4D97-AF65-F5344CB8AC3E}">
        <p14:creationId xmlns:p14="http://schemas.microsoft.com/office/powerpoint/2010/main" val="379456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12/30/2021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Exploring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APIs</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E270F4E7-DAA3-4A7E-A681-D1EEDB6AA1BB}"/>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128619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FE2D6894-6B2F-46EE-8A44-7706D66A1DD2}"/>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304652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857976" y="185011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Requests</a:t>
            </a:r>
          </a:p>
        </p:txBody>
      </p:sp>
      <p:pic>
        <p:nvPicPr>
          <p:cNvPr id="2" name="Picture 1">
            <a:extLst>
              <a:ext uri="{FF2B5EF4-FFF2-40B4-BE49-F238E27FC236}">
                <a16:creationId xmlns:a16="http://schemas.microsoft.com/office/drawing/2014/main" id="{7E8AD385-F7BF-4446-92F3-5BF8C8DF2F4C}"/>
              </a:ext>
            </a:extLst>
          </p:cNvPr>
          <p:cNvPicPr>
            <a:picLocks noChangeAspect="1"/>
          </p:cNvPicPr>
          <p:nvPr/>
        </p:nvPicPr>
        <p:blipFill>
          <a:blip r:embed="rId3"/>
          <a:stretch>
            <a:fillRect/>
          </a:stretch>
        </p:blipFill>
        <p:spPr>
          <a:xfrm>
            <a:off x="5015743" y="103682"/>
            <a:ext cx="3777420" cy="4591410"/>
          </a:xfrm>
          <a:prstGeom prst="rect">
            <a:avLst/>
          </a:prstGeom>
        </p:spPr>
      </p:pic>
    </p:spTree>
    <p:extLst>
      <p:ext uri="{BB962C8B-B14F-4D97-AF65-F5344CB8AC3E}">
        <p14:creationId xmlns:p14="http://schemas.microsoft.com/office/powerpoint/2010/main" val="4283038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6CA71925-8315-4B6A-85FB-884BC2F64A12}"/>
              </a:ext>
            </a:extLst>
          </p:cNvPr>
          <p:cNvPicPr>
            <a:picLocks noChangeAspect="1"/>
          </p:cNvPicPr>
          <p:nvPr/>
        </p:nvPicPr>
        <p:blipFill rotWithShape="1">
          <a:blip r:embed="rId3"/>
          <a:srcRect l="1174"/>
          <a:stretch/>
        </p:blipFill>
        <p:spPr>
          <a:xfrm>
            <a:off x="1269999" y="282518"/>
            <a:ext cx="6683375" cy="4412574"/>
          </a:xfrm>
          <a:prstGeom prst="rect">
            <a:avLst/>
          </a:prstGeom>
        </p:spPr>
      </p:pic>
    </p:spTree>
    <p:extLst>
      <p:ext uri="{BB962C8B-B14F-4D97-AF65-F5344CB8AC3E}">
        <p14:creationId xmlns:p14="http://schemas.microsoft.com/office/powerpoint/2010/main" val="323337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Since this document uses generic variables (the ones starting with the $ sign), we need a JSON object to represent values specific to a request.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"active": true,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employeeId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1676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54009"/>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Also, since the document contains more than one operation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GetEmployees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FindEmployee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the request needs to provide the desired operation to be executed.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operationName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GetEmployees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3109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example in listing 2.3 represented a query operation. Here is a hypothetical example of a mutation operation.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RateStory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addRating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storyId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123, rating: 5)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story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averageRating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74749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basics of the GraphQL language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08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 hypothetical example of a subscription operation.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StoriesRating</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allStories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averageRating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1026" name="Picture 2" descr="Coding Freak by Hakuna on Dribbble">
            <a:extLst>
              <a:ext uri="{FF2B5EF4-FFF2-40B4-BE49-F238E27FC236}">
                <a16:creationId xmlns:a16="http://schemas.microsoft.com/office/drawing/2014/main" id="{4413E300-F618-41BB-8D66-826AAE633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793" y="2399487"/>
            <a:ext cx="28194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5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One of the core elements in the text of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operation is the field. The simplest way to think about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operation is as a way to select fields on objects.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field always appears within a selection set (inside a pair of curly brackets), and it describes one discrete piece of information that you can retrieve about an object.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18140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759203"/>
            <a:ext cx="366718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 example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with different types of fields.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D453AF33-66F3-4B9F-BF4B-EF2CE7A48B67}"/>
              </a:ext>
            </a:extLst>
          </p:cNvPr>
          <p:cNvPicPr>
            <a:picLocks noChangeAspect="1"/>
          </p:cNvPicPr>
          <p:nvPr/>
        </p:nvPicPr>
        <p:blipFill rotWithShape="1">
          <a:blip r:embed="rId3"/>
          <a:srcRect r="51994"/>
          <a:stretch/>
        </p:blipFill>
        <p:spPr>
          <a:xfrm>
            <a:off x="4776717" y="230865"/>
            <a:ext cx="4075184" cy="4299966"/>
          </a:xfrm>
          <a:prstGeom prst="rect">
            <a:avLst/>
          </a:prstGeom>
        </p:spPr>
      </p:pic>
    </p:spTree>
    <p:extLst>
      <p:ext uri="{BB962C8B-B14F-4D97-AF65-F5344CB8AC3E}">
        <p14:creationId xmlns:p14="http://schemas.microsoft.com/office/powerpoint/2010/main" val="73877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Exploring GraphQL APIs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in-browser IDE to test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the fundamentals of sending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data requests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read and write example operations from the GitHub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Exploring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introspective features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BB70C8A-17B1-49FC-AE32-BFF9CBB953A6}"/>
              </a:ext>
            </a:extLst>
          </p:cNvPr>
          <p:cNvPicPr>
            <a:picLocks noChangeAspect="1"/>
          </p:cNvPicPr>
          <p:nvPr/>
        </p:nvPicPr>
        <p:blipFill>
          <a:blip r:embed="rId3"/>
          <a:stretch>
            <a:fillRect/>
          </a:stretch>
        </p:blipFill>
        <p:spPr>
          <a:xfrm>
            <a:off x="5965770" y="230865"/>
            <a:ext cx="2867025" cy="1600200"/>
          </a:xfrm>
          <a:prstGeom prst="rect">
            <a:avLst/>
          </a:prstGeom>
        </p:spPr>
      </p:pic>
    </p:spTree>
    <p:extLst>
      <p:ext uri="{BB962C8B-B14F-4D97-AF65-F5344CB8AC3E}">
        <p14:creationId xmlns:p14="http://schemas.microsoft.com/office/powerpoint/2010/main" val="161859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7551" y="1113032"/>
            <a:ext cx="7808898"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Some typical examples of root fields include references to a currently logged-in user.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fields are often named viewer or me. For example:</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me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username</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a:t>
            </a:r>
            <a:r>
              <a:rPr lang="en-US" sz="2000" dirty="0" err="1">
                <a:solidFill>
                  <a:srgbClr val="ED7D31"/>
                </a:solidFill>
                <a:latin typeface="Source Code Pro" panose="020B0509030403020204" pitchFamily="49" charset="0"/>
                <a:ea typeface="Source Code Pro" panose="020B0509030403020204" pitchFamily="49" charset="0"/>
              </a:rPr>
              <a:t>fullName</a:t>
            </a:r>
            <a:endParaRPr lang="en-US" sz="2000" dirty="0">
              <a:solidFill>
                <a:srgbClr val="ED7D31"/>
              </a:solidFill>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  }</a:t>
            </a:r>
          </a:p>
          <a:p>
            <a:pPr marR="0" lvl="0" algn="l" defTabSz="914400" rtl="0" eaLnBrk="1" fontAlgn="auto" latinLnBrk="0" hangingPunct="1">
              <a:lnSpc>
                <a:spcPct val="100000"/>
              </a:lnSpc>
              <a:spcBef>
                <a:spcPts val="0"/>
              </a:spcBef>
              <a:spcAft>
                <a:spcPts val="0"/>
              </a:spcAft>
              <a:buClr>
                <a:srgbClr val="000000"/>
              </a:buClr>
              <a:buSzTx/>
              <a:tabLst/>
              <a:defRPr/>
            </a:pPr>
            <a:r>
              <a:rPr lang="en-US" sz="2000" dirty="0">
                <a:solidFill>
                  <a:srgbClr val="ED7D31"/>
                </a:solidFill>
                <a:latin typeface="Source Code Pro" panose="020B0509030403020204" pitchFamily="49" charset="0"/>
                <a:ea typeface="Source Code Pro" panose="020B0509030403020204" pitchFamily="49" charset="0"/>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1172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Fields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Root fields are also generally used to access certain types of data referenced by a unique identifier. For example: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Ask for the user whose ID equal to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fullName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FF305B51-2283-4A66-AC48-BBFBDB3E7349}"/>
              </a:ext>
            </a:extLst>
          </p:cNvPr>
          <p:cNvPicPr>
            <a:picLocks noChangeAspect="1"/>
          </p:cNvPicPr>
          <p:nvPr/>
        </p:nvPicPr>
        <p:blipFill>
          <a:blip r:embed="rId3"/>
          <a:stretch>
            <a:fillRect/>
          </a:stretch>
        </p:blipFill>
        <p:spPr>
          <a:xfrm>
            <a:off x="7062952" y="3266341"/>
            <a:ext cx="1905000" cy="1428750"/>
          </a:xfrm>
          <a:prstGeom prst="rect">
            <a:avLst/>
          </a:prstGeom>
        </p:spPr>
      </p:pic>
    </p:spTree>
    <p:extLst>
      <p:ext uri="{BB962C8B-B14F-4D97-AF65-F5344CB8AC3E}">
        <p14:creationId xmlns:p14="http://schemas.microsoft.com/office/powerpoint/2010/main" val="3663896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73445-A138-46F7-8E95-C1EC83631265}"/>
              </a:ext>
            </a:extLst>
          </p:cNvPr>
          <p:cNvPicPr>
            <a:picLocks noChangeAspect="1"/>
          </p:cNvPicPr>
          <p:nvPr/>
        </p:nvPicPr>
        <p:blipFill>
          <a:blip r:embed="rId3"/>
          <a:stretch>
            <a:fillRect/>
          </a:stretch>
        </p:blipFill>
        <p:spPr>
          <a:xfrm>
            <a:off x="0" y="2361"/>
            <a:ext cx="9144000" cy="513877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608146" y="3812265"/>
            <a:ext cx="35358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Examples from the GitHub API</a:t>
            </a:r>
          </a:p>
        </p:txBody>
      </p:sp>
    </p:spTree>
    <p:extLst>
      <p:ext uri="{BB962C8B-B14F-4D97-AF65-F5344CB8AC3E}">
        <p14:creationId xmlns:p14="http://schemas.microsoft.com/office/powerpoint/2010/main" val="3138722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Reading data from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674702" y="1728585"/>
            <a:ext cx="3338498"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here is a query to see information about the most recent 10 repositories that you own or contribute to.</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913A5E9F-EDD9-4450-B94B-A258F816DD47}"/>
              </a:ext>
            </a:extLst>
          </p:cNvPr>
          <p:cNvPicPr>
            <a:picLocks noChangeAspect="1"/>
          </p:cNvPicPr>
          <p:nvPr/>
        </p:nvPicPr>
        <p:blipFill>
          <a:blip r:embed="rId3"/>
          <a:stretch>
            <a:fillRect/>
          </a:stretch>
        </p:blipFill>
        <p:spPr>
          <a:xfrm>
            <a:off x="4686301" y="1460124"/>
            <a:ext cx="3897312" cy="2703541"/>
          </a:xfrm>
          <a:prstGeom prst="rect">
            <a:avLst/>
          </a:prstGeom>
        </p:spPr>
      </p:pic>
    </p:spTree>
    <p:extLst>
      <p:ext uri="{BB962C8B-B14F-4D97-AF65-F5344CB8AC3E}">
        <p14:creationId xmlns:p14="http://schemas.microsoft.com/office/powerpoint/2010/main" val="415391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Examples from the GitHub API</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another query to see all the supported licenses in GitHub along with their URLs.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licenses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url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952738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facebook</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issues(first: 10)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nodes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login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EFA1441C-F0EC-4728-BB23-6C30FEF7AAEB}"/>
              </a:ext>
            </a:extLst>
          </p:cNvPr>
          <p:cNvPicPr>
            <a:picLocks noChangeAspect="1"/>
          </p:cNvPicPr>
          <p:nvPr/>
        </p:nvPicPr>
        <p:blipFill>
          <a:blip r:embed="rId3"/>
          <a:stretch>
            <a:fillRect/>
          </a:stretch>
        </p:blipFill>
        <p:spPr>
          <a:xfrm>
            <a:off x="5146128" y="2041985"/>
            <a:ext cx="3224283" cy="2418212"/>
          </a:xfrm>
          <a:prstGeom prst="rect">
            <a:avLst/>
          </a:prstGeom>
        </p:spPr>
      </p:pic>
    </p:spTree>
    <p:extLst>
      <p:ext uri="{BB962C8B-B14F-4D97-AF65-F5344CB8AC3E}">
        <p14:creationId xmlns:p14="http://schemas.microsoft.com/office/powerpoint/2010/main" val="271250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addStar(input: { starrableId: "MDEwOlJlcG9zaXRvcnkxMjU2ODEwMDY="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starrable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stargazers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totalCount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581CA8E-9634-4A9B-B54C-1B5C623C19B7}"/>
              </a:ext>
            </a:extLst>
          </p:cNvPr>
          <p:cNvPicPr>
            <a:picLocks noChangeAspect="1"/>
          </p:cNvPicPr>
          <p:nvPr/>
        </p:nvPicPr>
        <p:blipFill>
          <a:blip r:embed="rId3"/>
          <a:stretch>
            <a:fillRect/>
          </a:stretch>
        </p:blipFill>
        <p:spPr>
          <a:xfrm>
            <a:off x="6305909" y="2459422"/>
            <a:ext cx="2167690" cy="2078272"/>
          </a:xfrm>
          <a:prstGeom prst="rect">
            <a:avLst/>
          </a:prstGeom>
        </p:spPr>
      </p:pic>
    </p:spTree>
    <p:extLst>
      <p:ext uri="{BB962C8B-B14F-4D97-AF65-F5344CB8AC3E}">
        <p14:creationId xmlns:p14="http://schemas.microsoft.com/office/powerpoint/2010/main" val="2835790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150661"/>
            <a:ext cx="7596822" cy="15510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fenago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60360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GetIssueInfo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repository(owner: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fenago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issue(number: 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A0B6DB13-E5A5-4A3E-9232-D6863861B6E3}"/>
              </a:ext>
            </a:extLst>
          </p:cNvPr>
          <p:cNvPicPr>
            <a:picLocks noChangeAspect="1"/>
          </p:cNvPicPr>
          <p:nvPr/>
        </p:nvPicPr>
        <p:blipFill>
          <a:blip r:embed="rId3"/>
          <a:stretch>
            <a:fillRect/>
          </a:stretch>
        </p:blipFill>
        <p:spPr>
          <a:xfrm>
            <a:off x="6165795" y="2688349"/>
            <a:ext cx="2466975" cy="1847850"/>
          </a:xfrm>
          <a:prstGeom prst="rect">
            <a:avLst/>
          </a:prstGeom>
        </p:spPr>
      </p:pic>
    </p:spTree>
    <p:extLst>
      <p:ext uri="{BB962C8B-B14F-4D97-AF65-F5344CB8AC3E}">
        <p14:creationId xmlns:p14="http://schemas.microsoft.com/office/powerpoint/2010/main" val="90249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pic>
        <p:nvPicPr>
          <p:cNvPr id="3" name="Picture 2">
            <a:extLst>
              <a:ext uri="{FF2B5EF4-FFF2-40B4-BE49-F238E27FC236}">
                <a16:creationId xmlns:a16="http://schemas.microsoft.com/office/drawing/2014/main" id="{6C72B432-AD56-47DF-A000-945F1E0854A9}"/>
              </a:ext>
            </a:extLst>
          </p:cNvPr>
          <p:cNvPicPr>
            <a:picLocks noChangeAspect="1"/>
          </p:cNvPicPr>
          <p:nvPr/>
        </p:nvPicPr>
        <p:blipFill>
          <a:blip r:embed="rId3"/>
          <a:stretch>
            <a:fillRect/>
          </a:stretch>
        </p:blipFill>
        <p:spPr>
          <a:xfrm>
            <a:off x="910371" y="928697"/>
            <a:ext cx="6619875" cy="3547304"/>
          </a:xfrm>
          <a:prstGeom prst="rect">
            <a:avLst/>
          </a:prstGeom>
        </p:spPr>
      </p:pic>
    </p:spTree>
    <p:extLst>
      <p:ext uri="{BB962C8B-B14F-4D97-AF65-F5344CB8AC3E}">
        <p14:creationId xmlns:p14="http://schemas.microsoft.com/office/powerpoint/2010/main" val="92459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thinking about the requests your client applications need to make to servers, you can benefit from a graphical tool to first help you come up with these requests and then test them before committing to them in application code.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Such a tool can also help you improve these requests, validate your improvements, and debug any requests that are running into problems.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29525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APIs support introspective queries that can be used to answer questions about the API schema.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introspection support gives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tools powerful functionality, and it drives the features we have been using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editor.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26531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__schema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description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60F6D04-DAFE-4311-8AEF-45B72BBE4688}"/>
              </a:ext>
            </a:extLst>
          </p:cNvPr>
          <p:cNvPicPr>
            <a:picLocks noChangeAspect="1"/>
          </p:cNvPicPr>
          <p:nvPr/>
        </p:nvPicPr>
        <p:blipFill>
          <a:blip r:embed="rId3"/>
          <a:stretch>
            <a:fillRect/>
          </a:stretch>
        </p:blipFill>
        <p:spPr>
          <a:xfrm>
            <a:off x="4498513" y="1445460"/>
            <a:ext cx="4100327" cy="2732868"/>
          </a:xfrm>
          <a:prstGeom prst="rect">
            <a:avLst/>
          </a:prstGeom>
        </p:spPr>
      </p:pic>
    </p:spTree>
    <p:extLst>
      <p:ext uri="{BB962C8B-B14F-4D97-AF65-F5344CB8AC3E}">
        <p14:creationId xmlns:p14="http://schemas.microsoft.com/office/powerpoint/2010/main" val="694407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Introspective queries</a:t>
            </a:r>
          </a:p>
        </p:txBody>
      </p:sp>
      <p:pic>
        <p:nvPicPr>
          <p:cNvPr id="2" name="Picture 1">
            <a:extLst>
              <a:ext uri="{FF2B5EF4-FFF2-40B4-BE49-F238E27FC236}">
                <a16:creationId xmlns:a16="http://schemas.microsoft.com/office/drawing/2014/main" id="{B041B6DC-67FF-40AE-BEE4-1D6CA91C0AED}"/>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2153004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Updating data at GitHub</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__type(name: "Commit")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args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90891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an in-browser IDE for writing and testing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offers many great features to write, validate, and inspect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queries and mutations.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These features are made possible thanks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introspective nature, which comes with its mandatory schemas.</a:t>
            </a:r>
          </a:p>
        </p:txBody>
      </p:sp>
    </p:spTree>
    <p:extLst>
      <p:ext uri="{BB962C8B-B14F-4D97-AF65-F5344CB8AC3E}">
        <p14:creationId xmlns:p14="http://schemas.microsoft.com/office/powerpoint/2010/main" val="3832496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6A197D2F-EE32-4A1D-B932-D2ECEACFAA48}"/>
              </a:ext>
            </a:extLst>
          </p:cNvPr>
          <p:cNvPicPr>
            <a:picLocks noChangeAspect="1"/>
          </p:cNvPicPr>
          <p:nvPr/>
        </p:nvPicPr>
        <p:blipFill>
          <a:blip r:embed="rId3"/>
          <a:stretch>
            <a:fillRect/>
          </a:stretch>
        </p:blipFill>
        <p:spPr>
          <a:xfrm>
            <a:off x="10704" y="0"/>
            <a:ext cx="9122592" cy="5143500"/>
          </a:xfrm>
          <a:prstGeom prst="rect">
            <a:avLst/>
          </a:prstGeom>
        </p:spPr>
      </p:pic>
    </p:spTree>
    <p:extLst>
      <p:ext uri="{BB962C8B-B14F-4D97-AF65-F5344CB8AC3E}">
        <p14:creationId xmlns:p14="http://schemas.microsoft.com/office/powerpoint/2010/main" val="21760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Go ahead and type the following simple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in the editor.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22641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GraphiQL editor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89DD3AC9-359E-47AB-9675-0E529C1AB837}"/>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86188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09EC98C8-9F48-4075-AEB5-6A6EEB511B6F}"/>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317515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2C84301F-C892-4E51-8D63-43AD813D1C7A}"/>
              </a:ext>
            </a:extLst>
          </p:cNvPr>
          <p:cNvPicPr>
            <a:picLocks noChangeAspect="1"/>
          </p:cNvPicPr>
          <p:nvPr/>
        </p:nvPicPr>
        <p:blipFill>
          <a:blip r:embed="rId3"/>
          <a:stretch>
            <a:fillRect/>
          </a:stretch>
        </p:blipFill>
        <p:spPr>
          <a:xfrm>
            <a:off x="0" y="2361"/>
            <a:ext cx="9144000" cy="5138777"/>
          </a:xfrm>
          <a:prstGeom prst="rect">
            <a:avLst/>
          </a:prstGeom>
        </p:spPr>
      </p:pic>
    </p:spTree>
    <p:extLst>
      <p:ext uri="{BB962C8B-B14F-4D97-AF65-F5344CB8AC3E}">
        <p14:creationId xmlns:p14="http://schemas.microsoft.com/office/powerpoint/2010/main" val="86727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17405"/>
            <a:ext cx="7596822" cy="4690387"/>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 "must provide id or personID",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"locations":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"line": 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"column": 3</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"path":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 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073957"/>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24770</TotalTime>
  <Words>4194</Words>
  <Application>Microsoft Office PowerPoint</Application>
  <PresentationFormat>On-screen Show (16:9)</PresentationFormat>
  <Paragraphs>337</Paragraphs>
  <Slides>35</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Amatic SC</vt:lpstr>
      <vt:lpstr>Arial</vt:lpstr>
      <vt:lpstr>Calibri Light</vt:lpstr>
      <vt:lpstr>Century Gothic</vt:lpstr>
      <vt:lpstr>Gill Sans MT Condensed</vt:lpstr>
      <vt:lpstr>Merriweather</vt:lpstr>
      <vt:lpstr>open sans</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507</cp:revision>
  <dcterms:modified xsi:type="dcterms:W3CDTF">2021-12-30T13:43:58Z</dcterms:modified>
</cp:coreProperties>
</file>